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0" r:id="rId2"/>
    <p:sldId id="281" r:id="rId3"/>
    <p:sldId id="282" r:id="rId4"/>
    <p:sldId id="283" r:id="rId5"/>
    <p:sldId id="279" r:id="rId6"/>
    <p:sldId id="256" r:id="rId7"/>
    <p:sldId id="278" r:id="rId8"/>
    <p:sldId id="275" r:id="rId9"/>
    <p:sldId id="276" r:id="rId10"/>
    <p:sldId id="272" r:id="rId11"/>
    <p:sldId id="274" r:id="rId12"/>
    <p:sldId id="257" r:id="rId13"/>
    <p:sldId id="258" r:id="rId14"/>
    <p:sldId id="259" r:id="rId15"/>
    <p:sldId id="260" r:id="rId16"/>
    <p:sldId id="261" r:id="rId17"/>
    <p:sldId id="263" r:id="rId18"/>
    <p:sldId id="267" r:id="rId19"/>
    <p:sldId id="270" r:id="rId20"/>
    <p:sldId id="271" r:id="rId21"/>
    <p:sldId id="284" r:id="rId22"/>
    <p:sldId id="285" r:id="rId23"/>
    <p:sldId id="286" r:id="rId24"/>
    <p:sldId id="287" r:id="rId25"/>
  </p:sldIdLst>
  <p:sldSz cx="9144000" cy="6858000" type="screen4x3"/>
  <p:notesSz cx="7077075" cy="9363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1DF16CEE-41D7-4FAF-813F-AD9A09F2EB91}">
          <p14:sldIdLst>
            <p14:sldId id="280"/>
            <p14:sldId id="281"/>
            <p14:sldId id="282"/>
            <p14:sldId id="283"/>
            <p14:sldId id="279"/>
            <p14:sldId id="256"/>
            <p14:sldId id="278"/>
            <p14:sldId id="275"/>
            <p14:sldId id="276"/>
            <p14:sldId id="272"/>
            <p14:sldId id="274"/>
            <p14:sldId id="257"/>
            <p14:sldId id="258"/>
            <p14:sldId id="259"/>
            <p14:sldId id="260"/>
            <p14:sldId id="261"/>
          </p14:sldIdLst>
        </p14:section>
        <p14:section name="Untitled Section" id="{9E4D03A9-005E-4E7B-8721-AF832C114A18}">
          <p14:sldIdLst>
            <p14:sldId id="263"/>
            <p14:sldId id="267"/>
            <p14:sldId id="270"/>
            <p14:sldId id="271"/>
            <p14:sldId id="284"/>
            <p14:sldId id="285"/>
            <p14:sldId id="286"/>
            <p14:sldId id="287"/>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CC"/>
    <a:srgbClr val="1C2B0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2" d="100"/>
          <a:sy n="72" d="100"/>
        </p:scale>
        <p:origin x="1506" y="72"/>
      </p:cViewPr>
      <p:guideLst>
        <p:guide orient="horz" pos="2160"/>
        <p:guide pos="2880"/>
      </p:guideLst>
    </p:cSldViewPr>
  </p:slideViewPr>
  <p:notesTextViewPr>
    <p:cViewPr>
      <p:scale>
        <a:sx n="1" d="1"/>
        <a:sy n="1" d="1"/>
      </p:scale>
      <p:origin x="0" y="0"/>
    </p:cViewPr>
  </p:notesTextViewPr>
  <p:sorterViewPr>
    <p:cViewPr>
      <p:scale>
        <a:sx n="100" d="100"/>
        <a:sy n="100" d="100"/>
      </p:scale>
      <p:origin x="0" y="5034"/>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8D87E238-034B-49AE-86D9-6DD88318C62E}" type="datetimeFigureOut">
              <a:rPr lang="en-US" smtClean="0"/>
              <a:t>6/16/2020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5EE6CA-66B1-446D-B24F-68273DA2C1FA}" type="slidenum">
              <a:rPr lang="en-US" smtClean="0"/>
              <a:t>‹#›</a:t>
            </a:fld>
            <a:endParaRPr lang="en-US"/>
          </a:p>
        </p:txBody>
      </p:sp>
    </p:spTree>
    <p:extLst>
      <p:ext uri="{BB962C8B-B14F-4D97-AF65-F5344CB8AC3E}">
        <p14:creationId xmlns:p14="http://schemas.microsoft.com/office/powerpoint/2010/main" val="40828072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D87E238-034B-49AE-86D9-6DD88318C62E}" type="datetimeFigureOut">
              <a:rPr lang="en-US" smtClean="0"/>
              <a:t>6/16/2020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5EE6CA-66B1-446D-B24F-68273DA2C1FA}" type="slidenum">
              <a:rPr lang="en-US" smtClean="0"/>
              <a:t>‹#›</a:t>
            </a:fld>
            <a:endParaRPr lang="en-US"/>
          </a:p>
        </p:txBody>
      </p:sp>
    </p:spTree>
    <p:extLst>
      <p:ext uri="{BB962C8B-B14F-4D97-AF65-F5344CB8AC3E}">
        <p14:creationId xmlns:p14="http://schemas.microsoft.com/office/powerpoint/2010/main" val="12734268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D87E238-034B-49AE-86D9-6DD88318C62E}" type="datetimeFigureOut">
              <a:rPr lang="en-US" smtClean="0"/>
              <a:t>6/16/2020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5EE6CA-66B1-446D-B24F-68273DA2C1FA}" type="slidenum">
              <a:rPr lang="en-US" smtClean="0"/>
              <a:t>‹#›</a:t>
            </a:fld>
            <a:endParaRPr lang="en-US"/>
          </a:p>
        </p:txBody>
      </p:sp>
    </p:spTree>
    <p:extLst>
      <p:ext uri="{BB962C8B-B14F-4D97-AF65-F5344CB8AC3E}">
        <p14:creationId xmlns:p14="http://schemas.microsoft.com/office/powerpoint/2010/main" val="22042975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D87E238-034B-49AE-86D9-6DD88318C62E}" type="datetimeFigureOut">
              <a:rPr lang="en-US" smtClean="0"/>
              <a:t>6/16/2020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5EE6CA-66B1-446D-B24F-68273DA2C1FA}" type="slidenum">
              <a:rPr lang="en-US" smtClean="0"/>
              <a:t>‹#›</a:t>
            </a:fld>
            <a:endParaRPr lang="en-US"/>
          </a:p>
        </p:txBody>
      </p:sp>
    </p:spTree>
    <p:extLst>
      <p:ext uri="{BB962C8B-B14F-4D97-AF65-F5344CB8AC3E}">
        <p14:creationId xmlns:p14="http://schemas.microsoft.com/office/powerpoint/2010/main" val="6200142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D87E238-034B-49AE-86D9-6DD88318C62E}" type="datetimeFigureOut">
              <a:rPr lang="en-US" smtClean="0"/>
              <a:t>6/16/2020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5EE6CA-66B1-446D-B24F-68273DA2C1FA}" type="slidenum">
              <a:rPr lang="en-US" smtClean="0"/>
              <a:t>‹#›</a:t>
            </a:fld>
            <a:endParaRPr lang="en-US"/>
          </a:p>
        </p:txBody>
      </p:sp>
    </p:spTree>
    <p:extLst>
      <p:ext uri="{BB962C8B-B14F-4D97-AF65-F5344CB8AC3E}">
        <p14:creationId xmlns:p14="http://schemas.microsoft.com/office/powerpoint/2010/main" val="3640902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D87E238-034B-49AE-86D9-6DD88318C62E}" type="datetimeFigureOut">
              <a:rPr lang="en-US" smtClean="0"/>
              <a:t>6/16/2020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D5EE6CA-66B1-446D-B24F-68273DA2C1FA}" type="slidenum">
              <a:rPr lang="en-US" smtClean="0"/>
              <a:t>‹#›</a:t>
            </a:fld>
            <a:endParaRPr lang="en-US"/>
          </a:p>
        </p:txBody>
      </p:sp>
    </p:spTree>
    <p:extLst>
      <p:ext uri="{BB962C8B-B14F-4D97-AF65-F5344CB8AC3E}">
        <p14:creationId xmlns:p14="http://schemas.microsoft.com/office/powerpoint/2010/main" val="31626439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D87E238-034B-49AE-86D9-6DD88318C62E}" type="datetimeFigureOut">
              <a:rPr lang="en-US" smtClean="0"/>
              <a:t>6/16/2020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D5EE6CA-66B1-446D-B24F-68273DA2C1FA}" type="slidenum">
              <a:rPr lang="en-US" smtClean="0"/>
              <a:t>‹#›</a:t>
            </a:fld>
            <a:endParaRPr lang="en-US"/>
          </a:p>
        </p:txBody>
      </p:sp>
    </p:spTree>
    <p:extLst>
      <p:ext uri="{BB962C8B-B14F-4D97-AF65-F5344CB8AC3E}">
        <p14:creationId xmlns:p14="http://schemas.microsoft.com/office/powerpoint/2010/main" val="5545063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D87E238-034B-49AE-86D9-6DD88318C62E}" type="datetimeFigureOut">
              <a:rPr lang="en-US" smtClean="0"/>
              <a:t>6/16/2020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D5EE6CA-66B1-446D-B24F-68273DA2C1FA}" type="slidenum">
              <a:rPr lang="en-US" smtClean="0"/>
              <a:t>‹#›</a:t>
            </a:fld>
            <a:endParaRPr lang="en-US"/>
          </a:p>
        </p:txBody>
      </p:sp>
    </p:spTree>
    <p:extLst>
      <p:ext uri="{BB962C8B-B14F-4D97-AF65-F5344CB8AC3E}">
        <p14:creationId xmlns:p14="http://schemas.microsoft.com/office/powerpoint/2010/main" val="7904291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D87E238-034B-49AE-86D9-6DD88318C62E}" type="datetimeFigureOut">
              <a:rPr lang="en-US" smtClean="0"/>
              <a:t>6/16/2020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D5EE6CA-66B1-446D-B24F-68273DA2C1FA}" type="slidenum">
              <a:rPr lang="en-US" smtClean="0"/>
              <a:t>‹#›</a:t>
            </a:fld>
            <a:endParaRPr lang="en-US"/>
          </a:p>
        </p:txBody>
      </p:sp>
    </p:spTree>
    <p:extLst>
      <p:ext uri="{BB962C8B-B14F-4D97-AF65-F5344CB8AC3E}">
        <p14:creationId xmlns:p14="http://schemas.microsoft.com/office/powerpoint/2010/main" val="5744655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D87E238-034B-49AE-86D9-6DD88318C62E}" type="datetimeFigureOut">
              <a:rPr lang="en-US" smtClean="0"/>
              <a:t>6/16/2020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D5EE6CA-66B1-446D-B24F-68273DA2C1FA}" type="slidenum">
              <a:rPr lang="en-US" smtClean="0"/>
              <a:t>‹#›</a:t>
            </a:fld>
            <a:endParaRPr lang="en-US"/>
          </a:p>
        </p:txBody>
      </p:sp>
    </p:spTree>
    <p:extLst>
      <p:ext uri="{BB962C8B-B14F-4D97-AF65-F5344CB8AC3E}">
        <p14:creationId xmlns:p14="http://schemas.microsoft.com/office/powerpoint/2010/main" val="14951816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D87E238-034B-49AE-86D9-6DD88318C62E}" type="datetimeFigureOut">
              <a:rPr lang="en-US" smtClean="0"/>
              <a:t>6/16/2020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D5EE6CA-66B1-446D-B24F-68273DA2C1FA}" type="slidenum">
              <a:rPr lang="en-US" smtClean="0"/>
              <a:t>‹#›</a:t>
            </a:fld>
            <a:endParaRPr lang="en-US"/>
          </a:p>
        </p:txBody>
      </p:sp>
    </p:spTree>
    <p:extLst>
      <p:ext uri="{BB962C8B-B14F-4D97-AF65-F5344CB8AC3E}">
        <p14:creationId xmlns:p14="http://schemas.microsoft.com/office/powerpoint/2010/main" val="26120665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D87E238-034B-49AE-86D9-6DD88318C62E}" type="datetimeFigureOut">
              <a:rPr lang="en-US" smtClean="0"/>
              <a:t>6/16/2020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D5EE6CA-66B1-446D-B24F-68273DA2C1FA}" type="slidenum">
              <a:rPr lang="en-US" smtClean="0"/>
              <a:t>‹#›</a:t>
            </a:fld>
            <a:endParaRPr lang="en-US"/>
          </a:p>
        </p:txBody>
      </p:sp>
    </p:spTree>
    <p:extLst>
      <p:ext uri="{BB962C8B-B14F-4D97-AF65-F5344CB8AC3E}">
        <p14:creationId xmlns:p14="http://schemas.microsoft.com/office/powerpoint/2010/main" val="32773128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0" y="0"/>
            <a:ext cx="9144000" cy="6857999"/>
          </a:xfrm>
          <a:solidFill>
            <a:schemeClr val="tx1"/>
          </a:solidFill>
        </p:spPr>
        <p:txBody>
          <a:bodyPr/>
          <a:lstStyle/>
          <a:p>
            <a:r>
              <a:rPr lang="en-US" sz="5400" b="1" dirty="0">
                <a:solidFill>
                  <a:srgbClr val="0033CC"/>
                </a:solidFill>
              </a:rPr>
              <a:t>THE J. S. &amp; LUCY JONES</a:t>
            </a:r>
            <a:br>
              <a:rPr lang="en-US" sz="5400" b="1" dirty="0">
                <a:solidFill>
                  <a:srgbClr val="0033CC"/>
                </a:solidFill>
              </a:rPr>
            </a:br>
            <a:br>
              <a:rPr lang="en-US" sz="5400" b="1" dirty="0">
                <a:solidFill>
                  <a:srgbClr val="0033CC"/>
                </a:solidFill>
              </a:rPr>
            </a:br>
            <a:r>
              <a:rPr lang="en-US" sz="5400" b="1" dirty="0">
                <a:solidFill>
                  <a:srgbClr val="0033CC"/>
                </a:solidFill>
              </a:rPr>
              <a:t>LIMITED LIABILITY COMPANY</a:t>
            </a:r>
            <a:br>
              <a:rPr lang="en-US" sz="5400" b="1" dirty="0">
                <a:solidFill>
                  <a:srgbClr val="0033CC"/>
                </a:solidFill>
              </a:rPr>
            </a:br>
            <a:endParaRPr lang="en-US" sz="5400" b="1" dirty="0">
              <a:solidFill>
                <a:srgbClr val="0033CC"/>
              </a:solidFill>
            </a:endParaRPr>
          </a:p>
        </p:txBody>
      </p:sp>
      <p:sp>
        <p:nvSpPr>
          <p:cNvPr id="5" name="Subtitle 4"/>
          <p:cNvSpPr>
            <a:spLocks noGrp="1"/>
          </p:cNvSpPr>
          <p:nvPr>
            <p:ph type="subTitle" idx="1"/>
          </p:nvPr>
        </p:nvSpPr>
        <p:spPr>
          <a:xfrm>
            <a:off x="0" y="6858000"/>
            <a:ext cx="990600" cy="76200"/>
          </a:xfrm>
        </p:spPr>
        <p:txBody>
          <a:bodyPr>
            <a:normAutofit fontScale="25000" lnSpcReduction="20000"/>
          </a:bodyPr>
          <a:lstStyle/>
          <a:p>
            <a:endParaRPr lang="en-US" dirty="0"/>
          </a:p>
        </p:txBody>
      </p:sp>
    </p:spTree>
    <p:extLst>
      <p:ext uri="{BB962C8B-B14F-4D97-AF65-F5344CB8AC3E}">
        <p14:creationId xmlns:p14="http://schemas.microsoft.com/office/powerpoint/2010/main" val="1674798140"/>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92D050"/>
          </a:solidFill>
        </p:spPr>
        <p:txBody>
          <a:bodyPr>
            <a:normAutofit fontScale="90000"/>
          </a:bodyPr>
          <a:lstStyle/>
          <a:p>
            <a:r>
              <a:rPr lang="en-US" sz="4000" b="1" dirty="0">
                <a:solidFill>
                  <a:prstClr val="black"/>
                </a:solidFill>
              </a:rPr>
              <a:t>J.S. &amp; LUCY JONES LLC</a:t>
            </a:r>
            <a:br>
              <a:rPr lang="en-US" sz="4000" b="1" dirty="0">
                <a:solidFill>
                  <a:prstClr val="black"/>
                </a:solidFill>
              </a:rPr>
            </a:br>
            <a:r>
              <a:rPr lang="en-US" sz="4000" b="1" dirty="0">
                <a:solidFill>
                  <a:prstClr val="black"/>
                </a:solidFill>
              </a:rPr>
              <a:t>“SOME BENEFITS OF EST. THE LLC”</a:t>
            </a:r>
            <a:endParaRPr lang="en-US" b="1" dirty="0"/>
          </a:p>
        </p:txBody>
      </p:sp>
      <p:sp>
        <p:nvSpPr>
          <p:cNvPr id="3" name="Content Placeholder 2"/>
          <p:cNvSpPr>
            <a:spLocks noGrp="1"/>
          </p:cNvSpPr>
          <p:nvPr>
            <p:ph idx="1"/>
          </p:nvPr>
        </p:nvSpPr>
        <p:spPr>
          <a:xfrm>
            <a:off x="304800" y="1600200"/>
            <a:ext cx="8610600" cy="5029200"/>
          </a:xfrm>
          <a:solidFill>
            <a:schemeClr val="tx1">
              <a:lumMod val="95000"/>
              <a:lumOff val="5000"/>
            </a:schemeClr>
          </a:solidFill>
        </p:spPr>
        <p:txBody>
          <a:bodyPr>
            <a:normAutofit/>
          </a:bodyPr>
          <a:lstStyle/>
          <a:p>
            <a:r>
              <a:rPr lang="en-US" dirty="0">
                <a:solidFill>
                  <a:srgbClr val="FFFF00"/>
                </a:solidFill>
              </a:rPr>
              <a:t>PROVIDES </a:t>
            </a:r>
            <a:r>
              <a:rPr lang="en-US" u="sng" dirty="0">
                <a:solidFill>
                  <a:srgbClr val="FFFF00"/>
                </a:solidFill>
              </a:rPr>
              <a:t>A LEGAL STRUCTURE </a:t>
            </a:r>
            <a:r>
              <a:rPr lang="en-US" dirty="0">
                <a:solidFill>
                  <a:srgbClr val="FFFF00"/>
                </a:solidFill>
              </a:rPr>
              <a:t>FOR OWNERSHIP OF LAND AND FOR DESENDENT OWNERSHIP.</a:t>
            </a:r>
          </a:p>
          <a:p>
            <a:r>
              <a:rPr lang="en-US" dirty="0">
                <a:solidFill>
                  <a:srgbClr val="FFFF00"/>
                </a:solidFill>
              </a:rPr>
              <a:t>PROVIDES </a:t>
            </a:r>
            <a:r>
              <a:rPr lang="en-US" u="sng" dirty="0">
                <a:solidFill>
                  <a:srgbClr val="FFFF00"/>
                </a:solidFill>
              </a:rPr>
              <a:t>A LEGAL STRUCTURE </a:t>
            </a:r>
            <a:r>
              <a:rPr lang="en-US" dirty="0">
                <a:solidFill>
                  <a:srgbClr val="FFFF00"/>
                </a:solidFill>
              </a:rPr>
              <a:t>FOR MAKING DECISIONS.</a:t>
            </a:r>
          </a:p>
          <a:p>
            <a:r>
              <a:rPr lang="en-US" dirty="0">
                <a:solidFill>
                  <a:srgbClr val="FFFF00"/>
                </a:solidFill>
              </a:rPr>
              <a:t>MAKE “POSSIBLE” </a:t>
            </a:r>
            <a:r>
              <a:rPr lang="en-US" u="sng" dirty="0">
                <a:solidFill>
                  <a:srgbClr val="FFFF00"/>
                </a:solidFill>
              </a:rPr>
              <a:t>THE OPPORTUNITY </a:t>
            </a:r>
            <a:r>
              <a:rPr lang="en-US" dirty="0">
                <a:solidFill>
                  <a:srgbClr val="FFFF00"/>
                </a:solidFill>
              </a:rPr>
              <a:t>TO GIVE FAMILY MEMBERS DEEDS TO BUILD ON LAND</a:t>
            </a:r>
            <a:r>
              <a:rPr lang="en-US" u="sng" dirty="0">
                <a:solidFill>
                  <a:srgbClr val="FFFF00"/>
                </a:solidFill>
              </a:rPr>
              <a:t>.</a:t>
            </a:r>
          </a:p>
          <a:p>
            <a:r>
              <a:rPr lang="en-US" dirty="0">
                <a:solidFill>
                  <a:srgbClr val="FFFF00"/>
                </a:solidFill>
              </a:rPr>
              <a:t>GIVES BEST CHANCE TO HOLD LAND FOR FUTURE GENERATIONS OF JONES—WHICH IS WHAT BIG PAPA &amp; BIG MAMA WANTED.</a:t>
            </a:r>
          </a:p>
        </p:txBody>
      </p:sp>
    </p:spTree>
    <p:extLst>
      <p:ext uri="{BB962C8B-B14F-4D97-AF65-F5344CB8AC3E}">
        <p14:creationId xmlns:p14="http://schemas.microsoft.com/office/powerpoint/2010/main" val="9166039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 S. AND LUCY JONES LLC</a:t>
            </a:r>
          </a:p>
        </p:txBody>
      </p:sp>
      <p:sp>
        <p:nvSpPr>
          <p:cNvPr id="3" name="Content Placeholder 2"/>
          <p:cNvSpPr>
            <a:spLocks noGrp="1"/>
          </p:cNvSpPr>
          <p:nvPr>
            <p:ph idx="1"/>
          </p:nvPr>
        </p:nvSpPr>
        <p:spPr>
          <a:solidFill>
            <a:schemeClr val="tx1"/>
          </a:solidFill>
        </p:spPr>
        <p:txBody>
          <a:bodyPr>
            <a:normAutofit fontScale="92500" lnSpcReduction="10000"/>
          </a:bodyPr>
          <a:lstStyle/>
          <a:p>
            <a:r>
              <a:rPr lang="en-US" sz="6600" b="1" dirty="0">
                <a:solidFill>
                  <a:srgbClr val="FFC000"/>
                </a:solidFill>
              </a:rPr>
              <a:t>GIVES FAMILY MEMBERS INPUT INTO HOW THE COMPANY USES AND MANAGES THE LAND.</a:t>
            </a:r>
          </a:p>
          <a:p>
            <a:endParaRPr lang="en-US" dirty="0"/>
          </a:p>
          <a:p>
            <a:endParaRPr lang="en-US" dirty="0"/>
          </a:p>
        </p:txBody>
      </p:sp>
    </p:spTree>
    <p:extLst>
      <p:ext uri="{BB962C8B-B14F-4D97-AF65-F5344CB8AC3E}">
        <p14:creationId xmlns:p14="http://schemas.microsoft.com/office/powerpoint/2010/main" val="280332925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solidFill>
                  <a:prstClr val="black"/>
                </a:solidFill>
              </a:rPr>
              <a:t>J.S. &amp; LUCY JONES LLC</a:t>
            </a:r>
            <a:br>
              <a:rPr lang="en-US" b="1" dirty="0">
                <a:solidFill>
                  <a:prstClr val="black"/>
                </a:solidFill>
              </a:rPr>
            </a:br>
            <a:r>
              <a:rPr lang="en-US" b="1" dirty="0">
                <a:solidFill>
                  <a:prstClr val="black"/>
                </a:solidFill>
              </a:rPr>
              <a:t>OFFICERS</a:t>
            </a:r>
            <a:endParaRPr lang="en-US" b="1" dirty="0"/>
          </a:p>
        </p:txBody>
      </p:sp>
      <p:sp>
        <p:nvSpPr>
          <p:cNvPr id="3" name="Content Placeholder 2"/>
          <p:cNvSpPr>
            <a:spLocks noGrp="1"/>
          </p:cNvSpPr>
          <p:nvPr>
            <p:ph idx="1"/>
          </p:nvPr>
        </p:nvSpPr>
        <p:spPr>
          <a:xfrm>
            <a:off x="457200" y="1600200"/>
            <a:ext cx="8229600" cy="5257800"/>
          </a:xfrm>
          <a:solidFill>
            <a:srgbClr val="00B0F0"/>
          </a:solidFill>
        </p:spPr>
        <p:txBody>
          <a:bodyPr>
            <a:normAutofit fontScale="92500" lnSpcReduction="20000"/>
          </a:bodyPr>
          <a:lstStyle/>
          <a:p>
            <a:pPr algn="ctr"/>
            <a:r>
              <a:rPr lang="en-US" b="1" dirty="0"/>
              <a:t>CURRENT OFFICERS &amp; TERM</a:t>
            </a:r>
          </a:p>
          <a:p>
            <a:pPr marL="0" indent="0" algn="ctr">
              <a:buNone/>
            </a:pPr>
            <a:endParaRPr lang="en-US" b="1" dirty="0"/>
          </a:p>
          <a:p>
            <a:r>
              <a:rPr lang="en-US" b="1" dirty="0"/>
              <a:t>PRESIDENT—DAREEN CAMPBELL----6 YRS.</a:t>
            </a:r>
          </a:p>
          <a:p>
            <a:endParaRPr lang="en-US" b="1" dirty="0"/>
          </a:p>
          <a:p>
            <a:r>
              <a:rPr lang="en-US" b="1" dirty="0"/>
              <a:t>TREASURER—JOHNNY TURNER------5  YRS.</a:t>
            </a:r>
          </a:p>
          <a:p>
            <a:endParaRPr lang="en-US" b="1" dirty="0"/>
          </a:p>
          <a:p>
            <a:r>
              <a:rPr lang="en-US" b="1" dirty="0"/>
              <a:t>SECRETARY----SHONDA BROWN------5  YRS. </a:t>
            </a:r>
          </a:p>
          <a:p>
            <a:endParaRPr lang="en-US" b="1" dirty="0"/>
          </a:p>
          <a:p>
            <a:r>
              <a:rPr lang="en-US" b="1" dirty="0"/>
              <a:t>BOARD CAN EST. OTHER OFFICERS AS THINK MIGHT BE NEEDED.  EST. MUST BE DOCUMENTED.</a:t>
            </a:r>
          </a:p>
        </p:txBody>
      </p:sp>
    </p:spTree>
    <p:extLst>
      <p:ext uri="{BB962C8B-B14F-4D97-AF65-F5344CB8AC3E}">
        <p14:creationId xmlns:p14="http://schemas.microsoft.com/office/powerpoint/2010/main" val="2247222962"/>
      </p:ext>
    </p:extLst>
  </p:cSld>
  <p:clrMapOvr>
    <a:masterClrMapping/>
  </p:clrMapOvr>
  <p:transition>
    <p:cut thruBlk="1"/>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0"/>
            <a:ext cx="8610600" cy="1524000"/>
          </a:xfrm>
        </p:spPr>
        <p:txBody>
          <a:bodyPr/>
          <a:lstStyle/>
          <a:p>
            <a:r>
              <a:rPr lang="en-US" dirty="0">
                <a:solidFill>
                  <a:prstClr val="black"/>
                </a:solidFill>
              </a:rPr>
              <a:t>J.S. &amp; LUCY JONES LLC</a:t>
            </a:r>
            <a:br>
              <a:rPr lang="en-US" dirty="0">
                <a:solidFill>
                  <a:prstClr val="black"/>
                </a:solidFill>
              </a:rPr>
            </a:br>
            <a:r>
              <a:rPr lang="en-US" dirty="0">
                <a:solidFill>
                  <a:prstClr val="black"/>
                </a:solidFill>
              </a:rPr>
              <a:t>REPRESENTATIVES</a:t>
            </a:r>
            <a:endParaRPr lang="en-US" dirty="0"/>
          </a:p>
        </p:txBody>
      </p:sp>
      <p:sp>
        <p:nvSpPr>
          <p:cNvPr id="3" name="Content Placeholder 2"/>
          <p:cNvSpPr>
            <a:spLocks noGrp="1"/>
          </p:cNvSpPr>
          <p:nvPr>
            <p:ph idx="1"/>
          </p:nvPr>
        </p:nvSpPr>
        <p:spPr>
          <a:xfrm>
            <a:off x="0" y="1447800"/>
            <a:ext cx="9144000" cy="5410200"/>
          </a:xfrm>
          <a:solidFill>
            <a:srgbClr val="FFFF00"/>
          </a:solidFill>
        </p:spPr>
        <p:txBody>
          <a:bodyPr>
            <a:normAutofit/>
          </a:bodyPr>
          <a:lstStyle/>
          <a:p>
            <a:pPr algn="ctr"/>
            <a:r>
              <a:rPr lang="en-US" b="1" dirty="0"/>
              <a:t>FAMILY REPRESENTATIVES</a:t>
            </a:r>
          </a:p>
          <a:p>
            <a:r>
              <a:rPr lang="en-US" b="1" dirty="0"/>
              <a:t>UNCLE JOE-------LEROY, JR.</a:t>
            </a:r>
          </a:p>
          <a:p>
            <a:r>
              <a:rPr lang="en-US" b="1" dirty="0">
                <a:solidFill>
                  <a:srgbClr val="FF0000"/>
                </a:solidFill>
              </a:rPr>
              <a:t>UNCLE BUBBA—SHIRLEY</a:t>
            </a:r>
          </a:p>
          <a:p>
            <a:r>
              <a:rPr lang="en-US" b="1" dirty="0"/>
              <a:t>UNCLE T ----------MICHAEL</a:t>
            </a:r>
          </a:p>
          <a:p>
            <a:r>
              <a:rPr lang="en-US" b="1" dirty="0">
                <a:solidFill>
                  <a:srgbClr val="FF0000"/>
                </a:solidFill>
              </a:rPr>
              <a:t>AUNT BERTHA –DAREEN (JIMMY HONORARY)</a:t>
            </a:r>
          </a:p>
          <a:p>
            <a:r>
              <a:rPr lang="en-US" b="1" dirty="0"/>
              <a:t>AUNT LUCILLE---MARY HELEN</a:t>
            </a:r>
          </a:p>
          <a:p>
            <a:r>
              <a:rPr lang="en-US" b="1" dirty="0">
                <a:solidFill>
                  <a:srgbClr val="FF0000"/>
                </a:solidFill>
              </a:rPr>
              <a:t>AUNT LEE --------ALICE</a:t>
            </a:r>
          </a:p>
          <a:p>
            <a:r>
              <a:rPr lang="en-US" b="1" dirty="0"/>
              <a:t>AUNT DAISY -----SHONDA</a:t>
            </a:r>
          </a:p>
          <a:p>
            <a:r>
              <a:rPr lang="en-US" b="1" dirty="0">
                <a:solidFill>
                  <a:srgbClr val="FF0000"/>
                </a:solidFill>
              </a:rPr>
              <a:t>AUNT GLADYS---JOHNNY</a:t>
            </a:r>
          </a:p>
          <a:p>
            <a:endParaRPr lang="en-US" dirty="0"/>
          </a:p>
        </p:txBody>
      </p:sp>
    </p:spTree>
    <p:extLst>
      <p:ext uri="{BB962C8B-B14F-4D97-AF65-F5344CB8AC3E}">
        <p14:creationId xmlns:p14="http://schemas.microsoft.com/office/powerpoint/2010/main" val="608620626"/>
      </p:ext>
    </p:extLst>
  </p:cSld>
  <p:clrMapOvr>
    <a:masterClrMapping/>
  </p:clrMapOvr>
  <p:transition spd="slow">
    <p:wip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solidFill>
                  <a:prstClr val="black"/>
                </a:solidFill>
              </a:rPr>
              <a:t>J.S. &amp; LUCY JONES LLC</a:t>
            </a:r>
            <a:br>
              <a:rPr lang="en-US" dirty="0">
                <a:solidFill>
                  <a:prstClr val="black"/>
                </a:solidFill>
              </a:rPr>
            </a:br>
            <a:r>
              <a:rPr lang="en-US" dirty="0">
                <a:solidFill>
                  <a:prstClr val="black"/>
                </a:solidFill>
              </a:rPr>
              <a:t>PRESIDENT’S AUTHORITY</a:t>
            </a:r>
            <a:endParaRPr lang="en-US" dirty="0"/>
          </a:p>
        </p:txBody>
      </p:sp>
      <p:sp>
        <p:nvSpPr>
          <p:cNvPr id="3" name="Content Placeholder 2"/>
          <p:cNvSpPr>
            <a:spLocks noGrp="1"/>
          </p:cNvSpPr>
          <p:nvPr>
            <p:ph idx="1"/>
          </p:nvPr>
        </p:nvSpPr>
        <p:spPr>
          <a:xfrm>
            <a:off x="228600" y="1600200"/>
            <a:ext cx="8686800" cy="5105400"/>
          </a:xfrm>
          <a:solidFill>
            <a:schemeClr val="accent1">
              <a:lumMod val="40000"/>
              <a:lumOff val="60000"/>
            </a:schemeClr>
          </a:solidFill>
        </p:spPr>
        <p:txBody>
          <a:bodyPr>
            <a:normAutofit fontScale="85000" lnSpcReduction="10000"/>
          </a:bodyPr>
          <a:lstStyle/>
          <a:p>
            <a:r>
              <a:rPr lang="en-US" b="1" dirty="0">
                <a:solidFill>
                  <a:schemeClr val="tx1">
                    <a:lumMod val="95000"/>
                    <a:lumOff val="5000"/>
                  </a:schemeClr>
                </a:solidFill>
              </a:rPr>
              <a:t>THE LLC PRESIDENT (CURRENTLY DAREEN) HAS BEEN GIVEN AUTHORITY BY THE BOARD TO MAKE ROUTINE NON-CRITICAL DECISIONS FOR THE LLC.</a:t>
            </a:r>
          </a:p>
          <a:p>
            <a:r>
              <a:rPr lang="en-US" b="1" dirty="0">
                <a:solidFill>
                  <a:srgbClr val="FF0000"/>
                </a:solidFill>
              </a:rPr>
              <a:t>“NO ONE ELSE” HAS THAT AUTHORITY</a:t>
            </a:r>
          </a:p>
          <a:p>
            <a:endParaRPr lang="en-US" b="1" dirty="0">
              <a:solidFill>
                <a:srgbClr val="FF0000"/>
              </a:solidFill>
            </a:endParaRPr>
          </a:p>
          <a:p>
            <a:r>
              <a:rPr lang="en-US" b="1" dirty="0">
                <a:solidFill>
                  <a:srgbClr val="C00000"/>
                </a:solidFill>
              </a:rPr>
              <a:t>WHAT DOES THIS AUTHORITY MEAN?</a:t>
            </a:r>
          </a:p>
          <a:p>
            <a:endParaRPr lang="en-US" b="1" dirty="0"/>
          </a:p>
          <a:p>
            <a:r>
              <a:rPr lang="en-US" b="1" dirty="0"/>
              <a:t>1</a:t>
            </a:r>
            <a:r>
              <a:rPr lang="en-US" b="1" baseline="30000" dirty="0"/>
              <a:t>ST</a:t>
            </a:r>
            <a:r>
              <a:rPr lang="en-US" b="1" dirty="0"/>
              <a:t>:  AUTHORITY TO SPEND MONEY ON BOARD RELATED BUSINESS ONLY--BUSINESS THAT DOES NOT EXCEED $500.00.  THIS AMT. MAKE BE CHANGED BY THE BOARD WITH A 7 OF 8 MEMBER VOTE.  THIS CHANGE MUST BE DOCUMENTED IN WRITING.</a:t>
            </a:r>
          </a:p>
        </p:txBody>
      </p:sp>
    </p:spTree>
    <p:extLst>
      <p:ext uri="{BB962C8B-B14F-4D97-AF65-F5344CB8AC3E}">
        <p14:creationId xmlns:p14="http://schemas.microsoft.com/office/powerpoint/2010/main" val="3687780735"/>
      </p:ext>
    </p:extLst>
  </p:cSld>
  <p:clrMapOvr>
    <a:masterClrMapping/>
  </p:clrMapOvr>
  <p:transition spd="slow">
    <p:wip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0"/>
            <a:ext cx="8686800" cy="1417638"/>
          </a:xfrm>
          <a:solidFill>
            <a:srgbClr val="92D050"/>
          </a:solidFill>
        </p:spPr>
        <p:txBody>
          <a:bodyPr>
            <a:normAutofit fontScale="90000"/>
          </a:bodyPr>
          <a:lstStyle/>
          <a:p>
            <a:r>
              <a:rPr lang="en-US" b="1" dirty="0">
                <a:solidFill>
                  <a:prstClr val="black"/>
                </a:solidFill>
              </a:rPr>
              <a:t>J.S. &amp; LUCY JONES LLC</a:t>
            </a:r>
            <a:br>
              <a:rPr lang="en-US" b="1" dirty="0">
                <a:solidFill>
                  <a:prstClr val="black"/>
                </a:solidFill>
              </a:rPr>
            </a:br>
            <a:r>
              <a:rPr lang="en-US" b="1" dirty="0">
                <a:solidFill>
                  <a:prstClr val="black"/>
                </a:solidFill>
              </a:rPr>
              <a:t>PRESIDENT’S AUTHORITY</a:t>
            </a:r>
            <a:endParaRPr lang="en-US" b="1" dirty="0"/>
          </a:p>
        </p:txBody>
      </p:sp>
      <p:sp>
        <p:nvSpPr>
          <p:cNvPr id="3" name="Content Placeholder 2"/>
          <p:cNvSpPr>
            <a:spLocks noGrp="1"/>
          </p:cNvSpPr>
          <p:nvPr>
            <p:ph idx="1"/>
          </p:nvPr>
        </p:nvSpPr>
        <p:spPr>
          <a:xfrm>
            <a:off x="228600" y="1371600"/>
            <a:ext cx="8686800" cy="5486400"/>
          </a:xfrm>
          <a:solidFill>
            <a:schemeClr val="accent5">
              <a:lumMod val="40000"/>
              <a:lumOff val="60000"/>
            </a:schemeClr>
          </a:solidFill>
        </p:spPr>
        <p:txBody>
          <a:bodyPr>
            <a:normAutofit fontScale="92500"/>
          </a:bodyPr>
          <a:lstStyle/>
          <a:p>
            <a:r>
              <a:rPr lang="en-US" b="1" dirty="0">
                <a:solidFill>
                  <a:srgbClr val="C00000"/>
                </a:solidFill>
              </a:rPr>
              <a:t>THE PRESIDENT “DOES NOT” HAVE THE AUTHORITY TO MAKE DECISIONS ON MATTERS DEFINED IN THE </a:t>
            </a:r>
            <a:r>
              <a:rPr lang="en-US" b="1" u="sng" dirty="0">
                <a:solidFill>
                  <a:srgbClr val="C00000"/>
                </a:solidFill>
              </a:rPr>
              <a:t>OPERATING AGREEMENT </a:t>
            </a:r>
            <a:r>
              <a:rPr lang="en-US" b="1" dirty="0">
                <a:solidFill>
                  <a:srgbClr val="C00000"/>
                </a:solidFill>
              </a:rPr>
              <a:t>AS “CRITICAL MATTERS”.  SUCH DECISIONS MUST BE MADE BY THE BOARD.</a:t>
            </a:r>
          </a:p>
          <a:p>
            <a:r>
              <a:rPr lang="en-US" b="1" dirty="0"/>
              <a:t>EXAMPLES:</a:t>
            </a:r>
          </a:p>
          <a:p>
            <a:pPr lvl="1"/>
            <a:r>
              <a:rPr lang="en-US" b="1" dirty="0">
                <a:solidFill>
                  <a:srgbClr val="C00000"/>
                </a:solidFill>
              </a:rPr>
              <a:t>ANY EXPENDITURES (OUTSIDE OF TAXES) OVER $500.00</a:t>
            </a:r>
          </a:p>
          <a:p>
            <a:pPr lvl="1"/>
            <a:r>
              <a:rPr lang="en-US" b="1" dirty="0">
                <a:solidFill>
                  <a:srgbClr val="C00000"/>
                </a:solidFill>
              </a:rPr>
              <a:t>ANY DECISIONS INVOLVING LOSS OF LAND OR LOSS OF CONTROL OVER LAND VIA SALE OR OTHERWISE</a:t>
            </a:r>
          </a:p>
          <a:p>
            <a:pPr lvl="1"/>
            <a:r>
              <a:rPr lang="en-US" b="1" dirty="0">
                <a:solidFill>
                  <a:srgbClr val="C00000"/>
                </a:solidFill>
              </a:rPr>
              <a:t> ALL OTHER MATTERS AS DETERMINED BY THE BOARD  TO SIGNIFICANTLY &amp; DIRECTLY AFFECT THE JONES FAMILY LLC OVERALL.</a:t>
            </a:r>
          </a:p>
        </p:txBody>
      </p:sp>
    </p:spTree>
    <p:extLst>
      <p:ext uri="{BB962C8B-B14F-4D97-AF65-F5344CB8AC3E}">
        <p14:creationId xmlns:p14="http://schemas.microsoft.com/office/powerpoint/2010/main" val="16521000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265238"/>
          </a:xfrm>
        </p:spPr>
        <p:txBody>
          <a:bodyPr>
            <a:normAutofit fontScale="90000"/>
          </a:bodyPr>
          <a:lstStyle/>
          <a:p>
            <a:r>
              <a:rPr lang="en-US" dirty="0">
                <a:solidFill>
                  <a:prstClr val="black"/>
                </a:solidFill>
              </a:rPr>
              <a:t>J.S. &amp; LUCY JONES LLC</a:t>
            </a:r>
            <a:br>
              <a:rPr lang="en-US" dirty="0">
                <a:solidFill>
                  <a:prstClr val="black"/>
                </a:solidFill>
              </a:rPr>
            </a:br>
            <a:r>
              <a:rPr lang="en-US" dirty="0">
                <a:solidFill>
                  <a:prstClr val="black"/>
                </a:solidFill>
              </a:rPr>
              <a:t>VOTING</a:t>
            </a:r>
            <a:endParaRPr lang="en-US" dirty="0"/>
          </a:p>
        </p:txBody>
      </p:sp>
      <p:sp>
        <p:nvSpPr>
          <p:cNvPr id="3" name="Content Placeholder 2"/>
          <p:cNvSpPr>
            <a:spLocks noGrp="1"/>
          </p:cNvSpPr>
          <p:nvPr>
            <p:ph idx="1"/>
          </p:nvPr>
        </p:nvSpPr>
        <p:spPr>
          <a:xfrm>
            <a:off x="304800" y="1295400"/>
            <a:ext cx="8610600" cy="5791200"/>
          </a:xfrm>
          <a:solidFill>
            <a:srgbClr val="FFFF00"/>
          </a:solidFill>
        </p:spPr>
        <p:txBody>
          <a:bodyPr/>
          <a:lstStyle/>
          <a:p>
            <a:r>
              <a:rPr lang="en-US" b="1" dirty="0"/>
              <a:t>PASS VOTE ON “</a:t>
            </a:r>
            <a:r>
              <a:rPr lang="en-US" b="1" u="sng" dirty="0"/>
              <a:t>CRITICAL MATTERS</a:t>
            </a:r>
            <a:r>
              <a:rPr lang="en-US" b="1" dirty="0"/>
              <a:t>” REQUIRES 7 OF 8 BOARD MEMBER VOTES (7 OF 9 WITH HONORARY VOTE).  </a:t>
            </a:r>
          </a:p>
          <a:p>
            <a:endParaRPr lang="en-US" b="1" dirty="0"/>
          </a:p>
          <a:p>
            <a:r>
              <a:rPr lang="en-US" b="1" dirty="0"/>
              <a:t>IN OTHER WORDS, 2 VOTES AGAINST A CRITICAL MATTER KILLS THE PROPOSAL. (3 VOTES WITH HONORARY VOTE)</a:t>
            </a:r>
          </a:p>
          <a:p>
            <a:r>
              <a:rPr lang="en-US" b="1" dirty="0"/>
              <a:t>“</a:t>
            </a:r>
            <a:r>
              <a:rPr lang="en-US" b="1" u="sng" dirty="0">
                <a:solidFill>
                  <a:srgbClr val="FF0000"/>
                </a:solidFill>
              </a:rPr>
              <a:t>NON</a:t>
            </a:r>
            <a:r>
              <a:rPr lang="en-US" b="1" u="sng" dirty="0"/>
              <a:t>-CRITICAL MATTERS</a:t>
            </a:r>
            <a:r>
              <a:rPr lang="en-US" b="1" dirty="0"/>
              <a:t>” REQUIRING A VOTE REQUIRES A MAJORITY VOTE OF THE BOARD.</a:t>
            </a:r>
          </a:p>
          <a:p>
            <a:endParaRPr lang="en-US" b="1" dirty="0"/>
          </a:p>
        </p:txBody>
      </p:sp>
    </p:spTree>
    <p:extLst>
      <p:ext uri="{BB962C8B-B14F-4D97-AF65-F5344CB8AC3E}">
        <p14:creationId xmlns:p14="http://schemas.microsoft.com/office/powerpoint/2010/main" val="2292602207"/>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3"/>
          </a:solidFill>
        </p:spPr>
        <p:txBody>
          <a:bodyPr>
            <a:normAutofit fontScale="90000"/>
          </a:bodyPr>
          <a:lstStyle/>
          <a:p>
            <a:r>
              <a:rPr lang="en-US" b="1" dirty="0">
                <a:solidFill>
                  <a:prstClr val="black"/>
                </a:solidFill>
              </a:rPr>
              <a:t>J.S. &amp; LUCY JONES LLC</a:t>
            </a:r>
            <a:br>
              <a:rPr lang="en-US" b="1" dirty="0">
                <a:solidFill>
                  <a:prstClr val="black"/>
                </a:solidFill>
              </a:rPr>
            </a:br>
            <a:r>
              <a:rPr lang="en-US" b="1" dirty="0">
                <a:solidFill>
                  <a:prstClr val="black"/>
                </a:solidFill>
              </a:rPr>
              <a:t>VOTING</a:t>
            </a:r>
            <a:endParaRPr lang="en-US" b="1" dirty="0"/>
          </a:p>
        </p:txBody>
      </p:sp>
      <p:sp>
        <p:nvSpPr>
          <p:cNvPr id="3" name="Content Placeholder 2"/>
          <p:cNvSpPr>
            <a:spLocks noGrp="1"/>
          </p:cNvSpPr>
          <p:nvPr>
            <p:ph idx="1"/>
          </p:nvPr>
        </p:nvSpPr>
        <p:spPr>
          <a:xfrm>
            <a:off x="228600" y="1600200"/>
            <a:ext cx="8686800" cy="4525963"/>
          </a:xfrm>
        </p:spPr>
        <p:txBody>
          <a:bodyPr>
            <a:normAutofit/>
          </a:bodyPr>
          <a:lstStyle/>
          <a:p>
            <a:r>
              <a:rPr lang="en-US" b="1" dirty="0"/>
              <a:t>PRESIDENT POSITION FILLED BY 7 VOTE MAJORITY OF BOARD</a:t>
            </a:r>
          </a:p>
          <a:p>
            <a:endParaRPr lang="en-US" dirty="0"/>
          </a:p>
          <a:p>
            <a:r>
              <a:rPr lang="en-US" b="1" dirty="0">
                <a:solidFill>
                  <a:schemeClr val="tx2"/>
                </a:solidFill>
              </a:rPr>
              <a:t>TREASURER &amp; SECRETARY POSITION FILLED BY SIMPLE MAJORITY VOTE OF BOARD.</a:t>
            </a:r>
          </a:p>
          <a:p>
            <a:r>
              <a:rPr lang="en-US" b="1" dirty="0">
                <a:solidFill>
                  <a:srgbClr val="FF0000"/>
                </a:solidFill>
              </a:rPr>
              <a:t>OFFICERS--OTHER THAN THE PRESIDENT--ARE NOT REQUIRED TO BE BOARD MEMBERS.</a:t>
            </a:r>
          </a:p>
        </p:txBody>
      </p:sp>
    </p:spTree>
    <p:extLst>
      <p:ext uri="{BB962C8B-B14F-4D97-AF65-F5344CB8AC3E}">
        <p14:creationId xmlns:p14="http://schemas.microsoft.com/office/powerpoint/2010/main" val="2671904786"/>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3"/>
          </a:solidFill>
        </p:spPr>
        <p:txBody>
          <a:bodyPr>
            <a:normAutofit fontScale="90000"/>
          </a:bodyPr>
          <a:lstStyle/>
          <a:p>
            <a:r>
              <a:rPr lang="en-US" b="1" dirty="0">
                <a:solidFill>
                  <a:prstClr val="black"/>
                </a:solidFill>
              </a:rPr>
              <a:t>J.S. &amp; LUCY JONES LLC</a:t>
            </a:r>
            <a:br>
              <a:rPr lang="en-US" b="1" dirty="0">
                <a:solidFill>
                  <a:prstClr val="black"/>
                </a:solidFill>
              </a:rPr>
            </a:br>
            <a:r>
              <a:rPr lang="en-US" b="1" dirty="0">
                <a:solidFill>
                  <a:prstClr val="black"/>
                </a:solidFill>
              </a:rPr>
              <a:t>VOTING</a:t>
            </a:r>
            <a:endParaRPr lang="en-US" b="1" dirty="0"/>
          </a:p>
        </p:txBody>
      </p:sp>
      <p:sp>
        <p:nvSpPr>
          <p:cNvPr id="3" name="Content Placeholder 2"/>
          <p:cNvSpPr>
            <a:spLocks noGrp="1"/>
          </p:cNvSpPr>
          <p:nvPr>
            <p:ph idx="1"/>
          </p:nvPr>
        </p:nvSpPr>
        <p:spPr>
          <a:xfrm>
            <a:off x="228600" y="1600200"/>
            <a:ext cx="8686800" cy="5181600"/>
          </a:xfrm>
        </p:spPr>
        <p:txBody>
          <a:bodyPr>
            <a:normAutofit fontScale="92500" lnSpcReduction="20000"/>
          </a:bodyPr>
          <a:lstStyle/>
          <a:p>
            <a:r>
              <a:rPr lang="en-US" b="1" dirty="0"/>
              <a:t>FAMILY REPRESENTATIVE </a:t>
            </a:r>
            <a:r>
              <a:rPr lang="en-US" b="1" dirty="0">
                <a:solidFill>
                  <a:srgbClr val="FF0000"/>
                </a:solidFill>
              </a:rPr>
              <a:t>MUST </a:t>
            </a:r>
            <a:r>
              <a:rPr lang="en-US" b="1" dirty="0"/>
              <a:t>VOTE THE WILL OF THE SIMPLE MAJORITY OF HIS / HER FAMILY MEMBERS &amp;</a:t>
            </a:r>
            <a:r>
              <a:rPr lang="en-US" b="1" dirty="0">
                <a:solidFill>
                  <a:srgbClr val="FF0000"/>
                </a:solidFill>
              </a:rPr>
              <a:t> MUST </a:t>
            </a:r>
            <a:r>
              <a:rPr lang="en-US" b="1" dirty="0"/>
              <a:t>BE ABLE TO SHOW HE/SHE VOTED THE WILL OF THE MAJORITY MEMBERS </a:t>
            </a:r>
            <a:r>
              <a:rPr lang="en-US" b="1" u="sng" dirty="0">
                <a:solidFill>
                  <a:srgbClr val="FF0000"/>
                </a:solidFill>
              </a:rPr>
              <a:t>ON ALL “CRITICAL MATTER” ISSUES</a:t>
            </a:r>
            <a:r>
              <a:rPr lang="en-US" b="1" u="sng" dirty="0">
                <a:solidFill>
                  <a:schemeClr val="accent2">
                    <a:lumMod val="75000"/>
                  </a:schemeClr>
                </a:solidFill>
              </a:rPr>
              <a:t>.</a:t>
            </a:r>
            <a:r>
              <a:rPr lang="en-US" b="1" u="sng" dirty="0"/>
              <a:t>  </a:t>
            </a:r>
          </a:p>
          <a:p>
            <a:endParaRPr lang="en-US" b="1" u="sng" dirty="0">
              <a:solidFill>
                <a:srgbClr val="FF0000"/>
              </a:solidFill>
            </a:endParaRPr>
          </a:p>
          <a:p>
            <a:r>
              <a:rPr lang="en-US" b="1" dirty="0"/>
              <a:t>A STANDARD FORM STATEMENT SHOWING “</a:t>
            </a:r>
            <a:r>
              <a:rPr lang="en-US" b="1" u="sng" dirty="0"/>
              <a:t>THE WILL OF THE MAJORITY WAS OBTAINED ON </a:t>
            </a:r>
            <a:r>
              <a:rPr lang="en-US" b="1" u="sng" dirty="0">
                <a:solidFill>
                  <a:srgbClr val="FF0000"/>
                </a:solidFill>
              </a:rPr>
              <a:t>A CRITICAL MATTER ISSUE” </a:t>
            </a:r>
            <a:r>
              <a:rPr lang="en-US" b="1" dirty="0"/>
              <a:t>WILL BE GIVEN TO THE FAMILY REPRESENTATIVE BEFORE THE VOTE AND SIGNED BY THE REPSENTATIVE AND GIVEN TO THE SECY. BEFORE THE VOTE TAKES PLACE BUT NLT ONE WEEK AFTER THE VOTE.</a:t>
            </a:r>
          </a:p>
        </p:txBody>
      </p:sp>
    </p:spTree>
    <p:extLst>
      <p:ext uri="{BB962C8B-B14F-4D97-AF65-F5344CB8AC3E}">
        <p14:creationId xmlns:p14="http://schemas.microsoft.com/office/powerpoint/2010/main" val="2000948987"/>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92D050"/>
          </a:solidFill>
        </p:spPr>
        <p:txBody>
          <a:bodyPr>
            <a:normAutofit fontScale="90000"/>
          </a:bodyPr>
          <a:lstStyle/>
          <a:p>
            <a:r>
              <a:rPr lang="en-US" b="1" dirty="0">
                <a:solidFill>
                  <a:prstClr val="black"/>
                </a:solidFill>
              </a:rPr>
              <a:t>J.S. &amp; LUCY JONES LLC</a:t>
            </a:r>
            <a:br>
              <a:rPr lang="en-US" b="1" dirty="0">
                <a:solidFill>
                  <a:prstClr val="black"/>
                </a:solidFill>
              </a:rPr>
            </a:br>
            <a:r>
              <a:rPr lang="en-US" b="1" dirty="0">
                <a:solidFill>
                  <a:prstClr val="black"/>
                </a:solidFill>
              </a:rPr>
              <a:t>FUNDS</a:t>
            </a:r>
            <a:endParaRPr lang="en-US" b="1" dirty="0"/>
          </a:p>
        </p:txBody>
      </p:sp>
      <p:sp>
        <p:nvSpPr>
          <p:cNvPr id="3" name="Content Placeholder 2"/>
          <p:cNvSpPr>
            <a:spLocks noGrp="1"/>
          </p:cNvSpPr>
          <p:nvPr>
            <p:ph idx="1"/>
          </p:nvPr>
        </p:nvSpPr>
        <p:spPr>
          <a:xfrm>
            <a:off x="228600" y="1600200"/>
            <a:ext cx="8686800" cy="4953000"/>
          </a:xfrm>
          <a:solidFill>
            <a:schemeClr val="tx1"/>
          </a:solidFill>
        </p:spPr>
        <p:txBody>
          <a:bodyPr/>
          <a:lstStyle/>
          <a:p>
            <a:r>
              <a:rPr lang="en-US" b="1" dirty="0">
                <a:solidFill>
                  <a:schemeClr val="bg2"/>
                </a:solidFill>
              </a:rPr>
              <a:t>ANY &amp; ALL LLC FUNDS MUST BE USED FOR EXPENSES DIRECTLY RELATED TO THE BUSINESS OF THE LLC OR TO FURTHER THE EDUCATION OF A FAMILY MEMBER(S).</a:t>
            </a:r>
          </a:p>
          <a:p>
            <a:r>
              <a:rPr lang="en-US" b="1" dirty="0">
                <a:solidFill>
                  <a:srgbClr val="FFFF00"/>
                </a:solidFill>
              </a:rPr>
              <a:t>IN THE CASE OF EDUCATION, FUNDS WILL NORMALLY BE LOANS AND WILL NORMALLY BE PAID “DIRECTLY” TO THE INSTITUTION.</a:t>
            </a:r>
          </a:p>
          <a:p>
            <a:r>
              <a:rPr lang="en-US" b="1" u="sng" dirty="0">
                <a:solidFill>
                  <a:srgbClr val="00B0F0"/>
                </a:solidFill>
              </a:rPr>
              <a:t>FUNDS CANNOT BE USED FOR PERSONAL MATTERS.</a:t>
            </a:r>
          </a:p>
        </p:txBody>
      </p:sp>
    </p:spTree>
    <p:extLst>
      <p:ext uri="{BB962C8B-B14F-4D97-AF65-F5344CB8AC3E}">
        <p14:creationId xmlns:p14="http://schemas.microsoft.com/office/powerpoint/2010/main" val="26719047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Title 3"/>
          <p:cNvSpPr>
            <a:spLocks noGrp="1"/>
          </p:cNvSpPr>
          <p:nvPr>
            <p:ph type="ctrTitle"/>
          </p:nvPr>
        </p:nvSpPr>
        <p:spPr>
          <a:xfrm>
            <a:off x="0" y="0"/>
            <a:ext cx="9144000" cy="6858000"/>
          </a:xfrm>
        </p:spPr>
        <p:txBody>
          <a:bodyPr>
            <a:normAutofit/>
          </a:bodyPr>
          <a:lstStyle/>
          <a:p>
            <a:r>
              <a:rPr lang="en-US" sz="8000" b="1" dirty="0">
                <a:solidFill>
                  <a:srgbClr val="FF0000"/>
                </a:solidFill>
              </a:rPr>
              <a:t>A FAMILY OWNED</a:t>
            </a:r>
            <a:br>
              <a:rPr lang="en-US" sz="8000" b="1" dirty="0">
                <a:solidFill>
                  <a:srgbClr val="FF0000"/>
                </a:solidFill>
              </a:rPr>
            </a:br>
            <a:r>
              <a:rPr lang="en-US" sz="8000" b="1" dirty="0">
                <a:solidFill>
                  <a:srgbClr val="FF0000"/>
                </a:solidFill>
              </a:rPr>
              <a:t>BUSINESS</a:t>
            </a:r>
          </a:p>
        </p:txBody>
      </p:sp>
      <p:sp>
        <p:nvSpPr>
          <p:cNvPr id="5" name="Subtitle 4"/>
          <p:cNvSpPr>
            <a:spLocks noGrp="1"/>
          </p:cNvSpPr>
          <p:nvPr>
            <p:ph type="subTitle" idx="1"/>
          </p:nvPr>
        </p:nvSpPr>
        <p:spPr>
          <a:xfrm flipH="1" flipV="1">
            <a:off x="0" y="6812280"/>
            <a:ext cx="228600" cy="45719"/>
          </a:xfrm>
        </p:spPr>
        <p:txBody>
          <a:bodyPr>
            <a:normAutofit fontScale="25000" lnSpcReduction="20000"/>
          </a:bodyPr>
          <a:lstStyle/>
          <a:p>
            <a:endParaRPr lang="en-US" dirty="0"/>
          </a:p>
        </p:txBody>
      </p:sp>
    </p:spTree>
    <p:extLst>
      <p:ext uri="{BB962C8B-B14F-4D97-AF65-F5344CB8AC3E}">
        <p14:creationId xmlns:p14="http://schemas.microsoft.com/office/powerpoint/2010/main" val="4007361528"/>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3">
              <a:lumMod val="60000"/>
              <a:lumOff val="40000"/>
            </a:schemeClr>
          </a:solidFill>
        </p:spPr>
        <p:txBody>
          <a:bodyPr>
            <a:normAutofit fontScale="90000"/>
          </a:bodyPr>
          <a:lstStyle/>
          <a:p>
            <a:r>
              <a:rPr lang="en-US" sz="4000" b="1" dirty="0">
                <a:solidFill>
                  <a:prstClr val="black"/>
                </a:solidFill>
              </a:rPr>
              <a:t>J.S. &amp; LUCY JONES LLC</a:t>
            </a:r>
            <a:br>
              <a:rPr lang="en-US" sz="4000" b="1" dirty="0">
                <a:solidFill>
                  <a:prstClr val="black"/>
                </a:solidFill>
              </a:rPr>
            </a:br>
            <a:r>
              <a:rPr lang="en-US" sz="4000" b="1" dirty="0">
                <a:solidFill>
                  <a:prstClr val="black"/>
                </a:solidFill>
              </a:rPr>
              <a:t>BYLAW CHANGES</a:t>
            </a:r>
            <a:endParaRPr lang="en-US" b="1" dirty="0"/>
          </a:p>
        </p:txBody>
      </p:sp>
      <p:sp>
        <p:nvSpPr>
          <p:cNvPr id="3" name="Content Placeholder 2"/>
          <p:cNvSpPr>
            <a:spLocks noGrp="1"/>
          </p:cNvSpPr>
          <p:nvPr>
            <p:ph idx="1"/>
          </p:nvPr>
        </p:nvSpPr>
        <p:spPr>
          <a:xfrm>
            <a:off x="457200" y="1600200"/>
            <a:ext cx="8229600" cy="5181600"/>
          </a:xfrm>
        </p:spPr>
        <p:txBody>
          <a:bodyPr>
            <a:normAutofit lnSpcReduction="10000"/>
          </a:bodyPr>
          <a:lstStyle/>
          <a:p>
            <a:r>
              <a:rPr lang="en-US" b="1" dirty="0"/>
              <a:t>AMENDMENTS TO THE OPERATING AGREEMENT / BYLAWS CAN ONLY BE ADDED TO OR CHANGED BY A VOTE OF APPROVAL BY AT LEAST SEVEN (7) BOARD MEMBERS.</a:t>
            </a:r>
          </a:p>
          <a:p>
            <a:endParaRPr lang="en-US" b="1" dirty="0"/>
          </a:p>
          <a:p>
            <a:r>
              <a:rPr lang="en-US" b="1" dirty="0">
                <a:solidFill>
                  <a:srgbClr val="00B050"/>
                </a:solidFill>
              </a:rPr>
              <a:t>AMENDMENTS MUST BE DOCUMENTED IN WRITING AND INCORPORATED/ATTACHED TO OPERATING BYLAWS</a:t>
            </a:r>
          </a:p>
          <a:p>
            <a:endParaRPr lang="en-US" b="1" dirty="0">
              <a:solidFill>
                <a:srgbClr val="00B050"/>
              </a:solidFill>
            </a:endParaRPr>
          </a:p>
          <a:p>
            <a:r>
              <a:rPr lang="en-US" b="1" dirty="0"/>
              <a:t>ANY QUESTIONS?</a:t>
            </a:r>
          </a:p>
        </p:txBody>
      </p:sp>
    </p:spTree>
    <p:extLst>
      <p:ext uri="{BB962C8B-B14F-4D97-AF65-F5344CB8AC3E}">
        <p14:creationId xmlns:p14="http://schemas.microsoft.com/office/powerpoint/2010/main" val="1383339191"/>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A59A1A-C08A-4B24-9394-914146BAB58B}"/>
              </a:ext>
            </a:extLst>
          </p:cNvPr>
          <p:cNvSpPr>
            <a:spLocks noGrp="1"/>
          </p:cNvSpPr>
          <p:nvPr>
            <p:ph type="title"/>
          </p:nvPr>
        </p:nvSpPr>
        <p:spPr/>
        <p:txBody>
          <a:bodyPr>
            <a:normAutofit fontScale="90000"/>
          </a:bodyPr>
          <a:lstStyle/>
          <a:p>
            <a:r>
              <a:rPr lang="en-US" b="1" dirty="0">
                <a:solidFill>
                  <a:srgbClr val="00B050"/>
                </a:solidFill>
              </a:rPr>
              <a:t>AMENDMENTS TO J. S. &amp; LUCY JONES LLC BYLAWS</a:t>
            </a:r>
          </a:p>
        </p:txBody>
      </p:sp>
      <p:sp>
        <p:nvSpPr>
          <p:cNvPr id="3" name="Content Placeholder 2">
            <a:extLst>
              <a:ext uri="{FF2B5EF4-FFF2-40B4-BE49-F238E27FC236}">
                <a16:creationId xmlns:a16="http://schemas.microsoft.com/office/drawing/2014/main" id="{0698021C-F785-4F31-A3A4-74904C9F376B}"/>
              </a:ext>
            </a:extLst>
          </p:cNvPr>
          <p:cNvSpPr>
            <a:spLocks noGrp="1"/>
          </p:cNvSpPr>
          <p:nvPr>
            <p:ph idx="1"/>
          </p:nvPr>
        </p:nvSpPr>
        <p:spPr/>
        <p:txBody>
          <a:bodyPr/>
          <a:lstStyle/>
          <a:p>
            <a:r>
              <a:rPr lang="en-US" dirty="0">
                <a:solidFill>
                  <a:srgbClr val="FF0000"/>
                </a:solidFill>
              </a:rPr>
              <a:t>FIRST AMENDMENT WAS MADE IN 2013 AND READS AS FOLLOWS:</a:t>
            </a:r>
          </a:p>
          <a:p>
            <a:r>
              <a:rPr lang="en-US" sz="2400" b="1" dirty="0">
                <a:solidFill>
                  <a:srgbClr val="0033CC"/>
                </a:solidFill>
              </a:rPr>
              <a:t>WHEN IT IS NEEDED BY THE JONES EDUCATIONAL FUND (JEF) AND AFFORDABLE BY THE LLC AS DETERMINED BY THE LLC PRESIDENT, THE LLC WILL MATCH FUNDS RAISED BY THE JEF IN THE PARTICULAR CALENDAR YEAR UP TO $900.00 PER YEAR.  THE MATCH WILL NOT EXCEED THE AMOUNT RAISED BY THE JEF IN THE PARTICULAR CALENDAR YEAR AS REPORTED BY THE JEF PRESIDENT, AND THE MATCH WILL BE A ONE-TIME PER YEAR MATCH.</a:t>
            </a:r>
          </a:p>
          <a:p>
            <a:endParaRPr lang="en-US" dirty="0"/>
          </a:p>
        </p:txBody>
      </p:sp>
    </p:spTree>
    <p:extLst>
      <p:ext uri="{BB962C8B-B14F-4D97-AF65-F5344CB8AC3E}">
        <p14:creationId xmlns:p14="http://schemas.microsoft.com/office/powerpoint/2010/main" val="99833040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94BE3F-B052-40B5-9EFF-ABC7EE7FF1D8}"/>
              </a:ext>
            </a:extLst>
          </p:cNvPr>
          <p:cNvSpPr>
            <a:spLocks noGrp="1"/>
          </p:cNvSpPr>
          <p:nvPr>
            <p:ph type="title"/>
          </p:nvPr>
        </p:nvSpPr>
        <p:spPr/>
        <p:txBody>
          <a:bodyPr>
            <a:normAutofit fontScale="90000"/>
          </a:bodyPr>
          <a:lstStyle/>
          <a:p>
            <a:r>
              <a:rPr lang="en-US" b="1" dirty="0">
                <a:solidFill>
                  <a:srgbClr val="00B050"/>
                </a:solidFill>
              </a:rPr>
              <a:t>AMENDMENTS TO J. S. &amp; LUCY JONES LLC BYLAWS</a:t>
            </a:r>
            <a:endParaRPr lang="en-US" dirty="0"/>
          </a:p>
        </p:txBody>
      </p:sp>
      <p:sp>
        <p:nvSpPr>
          <p:cNvPr id="3" name="Content Placeholder 2">
            <a:extLst>
              <a:ext uri="{FF2B5EF4-FFF2-40B4-BE49-F238E27FC236}">
                <a16:creationId xmlns:a16="http://schemas.microsoft.com/office/drawing/2014/main" id="{87200B41-204D-453F-924B-69C2F36207AF}"/>
              </a:ext>
            </a:extLst>
          </p:cNvPr>
          <p:cNvSpPr>
            <a:spLocks noGrp="1"/>
          </p:cNvSpPr>
          <p:nvPr>
            <p:ph idx="1"/>
          </p:nvPr>
        </p:nvSpPr>
        <p:spPr/>
        <p:txBody>
          <a:bodyPr>
            <a:normAutofit fontScale="92500" lnSpcReduction="20000"/>
          </a:bodyPr>
          <a:lstStyle/>
          <a:p>
            <a:r>
              <a:rPr lang="en-US" b="1" dirty="0">
                <a:solidFill>
                  <a:srgbClr val="FF0000"/>
                </a:solidFill>
              </a:rPr>
              <a:t>THE SECOND LLC BYLAW AMENDMENT WAS MADE IN 2019 </a:t>
            </a:r>
          </a:p>
          <a:p>
            <a:r>
              <a:rPr lang="en-US" b="1" dirty="0"/>
              <a:t>THIS SECOND AMENDMENT ESTABLISHED THE POSITION OF “VICE PRESIDENT” AND “ADMINISTRATIVE OFFICER”.  IT ALSO CHANGED THE VOTING REQUIREMENT TIMEFRAME FOR THE LLC PRESIDENT AND VICE PRESIDENT.  IT FURTHER GAVE THE PRESIDENT AUTHORITY TO APPOINT, WITH THE APPROVAL OR IMPLIED APPROVAL OF THE BOARD, A FAMILY MEMBER TO ALL OTHER POSITIONS. </a:t>
            </a:r>
          </a:p>
        </p:txBody>
      </p:sp>
    </p:spTree>
    <p:extLst>
      <p:ext uri="{BB962C8B-B14F-4D97-AF65-F5344CB8AC3E}">
        <p14:creationId xmlns:p14="http://schemas.microsoft.com/office/powerpoint/2010/main" val="88824751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A2E68F-CFC4-4449-9A2F-17991A95AF3E}"/>
              </a:ext>
            </a:extLst>
          </p:cNvPr>
          <p:cNvSpPr>
            <a:spLocks noGrp="1"/>
          </p:cNvSpPr>
          <p:nvPr>
            <p:ph type="title"/>
          </p:nvPr>
        </p:nvSpPr>
        <p:spPr/>
        <p:txBody>
          <a:bodyPr>
            <a:normAutofit fontScale="90000"/>
          </a:bodyPr>
          <a:lstStyle/>
          <a:p>
            <a:r>
              <a:rPr lang="en-US" b="1" dirty="0">
                <a:solidFill>
                  <a:srgbClr val="00B050"/>
                </a:solidFill>
              </a:rPr>
              <a:t>AMENDMENTS TO J. S. &amp; LUCY JONES LLC BYLAWS</a:t>
            </a:r>
            <a:endParaRPr lang="en-US" dirty="0"/>
          </a:p>
        </p:txBody>
      </p:sp>
      <p:sp>
        <p:nvSpPr>
          <p:cNvPr id="3" name="Content Placeholder 2">
            <a:extLst>
              <a:ext uri="{FF2B5EF4-FFF2-40B4-BE49-F238E27FC236}">
                <a16:creationId xmlns:a16="http://schemas.microsoft.com/office/drawing/2014/main" id="{CC363B0B-F77C-4599-9703-CB5B53573CCB}"/>
              </a:ext>
            </a:extLst>
          </p:cNvPr>
          <p:cNvSpPr>
            <a:spLocks noGrp="1"/>
          </p:cNvSpPr>
          <p:nvPr>
            <p:ph idx="1"/>
          </p:nvPr>
        </p:nvSpPr>
        <p:spPr>
          <a:xfrm>
            <a:off x="457200" y="1600200"/>
            <a:ext cx="8229600" cy="4983162"/>
          </a:xfrm>
        </p:spPr>
        <p:txBody>
          <a:bodyPr>
            <a:normAutofit lnSpcReduction="10000"/>
          </a:bodyPr>
          <a:lstStyle/>
          <a:p>
            <a:r>
              <a:rPr lang="en-US" b="1" dirty="0"/>
              <a:t>THE SECOND AMENDMENT READS AS FOLLOWS:</a:t>
            </a:r>
          </a:p>
          <a:p>
            <a:r>
              <a:rPr lang="en-US" sz="2000" b="1" dirty="0">
                <a:solidFill>
                  <a:srgbClr val="0033CC"/>
                </a:solidFill>
              </a:rPr>
              <a:t>THE LENGTH OF THE VICE PRESIDENT’S TERM WILL BE SIX YEARS AND THAT OF THE ADMINISTRATIVE OFFICER TO BE FIVE YEARS.  YOUR AFFIRMATIVE VOTE WILL FURTHER ESTABLISH THAT INDIVIDUALS ONCE INITIALLY VOTED ON AND APPROVED TO HOLD THE POSITION OF PRESIDENT OR VICE PRESIDENT “MAY” ROTATE AT THE WILL OR IMPLIED WILL OF THE BOARD (MEANING NO ONE IS VOTED TO SERVE AS THE NEW PRESIDENT OR VICE PRESIDENT AT THE END OF THE SIX/FIVE YEAR TERM, MAY ROTATE BETWEEN THE PRESIDENT AND VICE PRESIDENT POSITIONS WITHOUT A NEW PRESIDENTIAL VOTE BY THE BOARD.  ALL OTHER POSITIONS OF THE LLC MAY AT THE DISCRETION OF THE PRESIDENT AND APPROVAL OR IMPLIED APPROVAL OF THE BOARD (MEANING NO ACTION TAKEN BY THE BOARD) BE FILLED BY PRESIDENTIAL APPOINTMENT.</a:t>
            </a:r>
          </a:p>
        </p:txBody>
      </p:sp>
    </p:spTree>
    <p:extLst>
      <p:ext uri="{BB962C8B-B14F-4D97-AF65-F5344CB8AC3E}">
        <p14:creationId xmlns:p14="http://schemas.microsoft.com/office/powerpoint/2010/main" val="341352226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BB34D4-0955-4CE0-9CFD-E4A6037D1C92}"/>
              </a:ext>
            </a:extLst>
          </p:cNvPr>
          <p:cNvSpPr>
            <a:spLocks noGrp="1"/>
          </p:cNvSpPr>
          <p:nvPr>
            <p:ph type="title"/>
          </p:nvPr>
        </p:nvSpPr>
        <p:spPr/>
        <p:txBody>
          <a:bodyPr>
            <a:normAutofit fontScale="90000"/>
          </a:bodyPr>
          <a:lstStyle/>
          <a:p>
            <a:r>
              <a:rPr lang="en-US" b="1" dirty="0">
                <a:highlight>
                  <a:srgbClr val="00FF00"/>
                </a:highlight>
              </a:rPr>
              <a:t>J.S. &amp; LUCY JONES LLC</a:t>
            </a:r>
            <a:br>
              <a:rPr lang="en-US" b="1" dirty="0">
                <a:highlight>
                  <a:srgbClr val="00FF00"/>
                </a:highlight>
              </a:rPr>
            </a:br>
            <a:r>
              <a:rPr lang="en-US" b="1" dirty="0">
                <a:highlight>
                  <a:srgbClr val="00FF00"/>
                </a:highlight>
              </a:rPr>
              <a:t>BYLAW CHANGES</a:t>
            </a:r>
            <a:endParaRPr lang="en-US" dirty="0">
              <a:highlight>
                <a:srgbClr val="00FF00"/>
              </a:highlight>
            </a:endParaRPr>
          </a:p>
        </p:txBody>
      </p:sp>
      <p:sp>
        <p:nvSpPr>
          <p:cNvPr id="3" name="Content Placeholder 2">
            <a:extLst>
              <a:ext uri="{FF2B5EF4-FFF2-40B4-BE49-F238E27FC236}">
                <a16:creationId xmlns:a16="http://schemas.microsoft.com/office/drawing/2014/main" id="{B9382BBB-4DC4-4C06-9699-3EB4073EC681}"/>
              </a:ext>
            </a:extLst>
          </p:cNvPr>
          <p:cNvSpPr>
            <a:spLocks noGrp="1"/>
          </p:cNvSpPr>
          <p:nvPr>
            <p:ph idx="1"/>
          </p:nvPr>
        </p:nvSpPr>
        <p:spPr/>
        <p:txBody>
          <a:bodyPr/>
          <a:lstStyle/>
          <a:p>
            <a:pPr algn="ctr"/>
            <a:endParaRPr lang="en-US" dirty="0"/>
          </a:p>
          <a:p>
            <a:pPr algn="ctr"/>
            <a:endParaRPr lang="en-US" dirty="0"/>
          </a:p>
          <a:p>
            <a:pPr algn="ctr"/>
            <a:endParaRPr lang="en-US" dirty="0"/>
          </a:p>
          <a:p>
            <a:pPr algn="ctr"/>
            <a:r>
              <a:rPr lang="en-US" b="1" dirty="0">
                <a:highlight>
                  <a:srgbClr val="00FF00"/>
                </a:highlight>
              </a:rPr>
              <a:t>ANY QUESTIOINS?</a:t>
            </a:r>
          </a:p>
        </p:txBody>
      </p:sp>
    </p:spTree>
    <p:extLst>
      <p:ext uri="{BB962C8B-B14F-4D97-AF65-F5344CB8AC3E}">
        <p14:creationId xmlns:p14="http://schemas.microsoft.com/office/powerpoint/2010/main" val="18030130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82562"/>
          </a:xfrm>
        </p:spPr>
        <p:txBody>
          <a:bodyPr>
            <a:normAutofit fontScale="90000"/>
          </a:bodyPr>
          <a:lstStyle/>
          <a:p>
            <a:endParaRPr lang="en-US" dirty="0"/>
          </a:p>
        </p:txBody>
      </p:sp>
      <p:sp>
        <p:nvSpPr>
          <p:cNvPr id="3" name="Content Placeholder 2"/>
          <p:cNvSpPr>
            <a:spLocks noGrp="1"/>
          </p:cNvSpPr>
          <p:nvPr>
            <p:ph idx="1"/>
          </p:nvPr>
        </p:nvSpPr>
        <p:spPr>
          <a:xfrm>
            <a:off x="457200" y="609600"/>
            <a:ext cx="8229600" cy="5516563"/>
          </a:xfrm>
          <a:solidFill>
            <a:schemeClr val="tx1"/>
          </a:solidFill>
        </p:spPr>
        <p:txBody>
          <a:bodyPr>
            <a:normAutofit fontScale="92500"/>
          </a:bodyPr>
          <a:lstStyle/>
          <a:p>
            <a:endParaRPr lang="en-US" dirty="0"/>
          </a:p>
          <a:p>
            <a:endParaRPr lang="en-US" dirty="0"/>
          </a:p>
          <a:p>
            <a:r>
              <a:rPr lang="en-US" sz="8000" b="1" dirty="0">
                <a:solidFill>
                  <a:schemeClr val="bg1"/>
                </a:solidFill>
              </a:rPr>
              <a:t>WHAT WOULD BIG PAPA SAY ABOUT THE LAND?</a:t>
            </a:r>
          </a:p>
        </p:txBody>
      </p:sp>
    </p:spTree>
    <p:extLst>
      <p:ext uri="{BB962C8B-B14F-4D97-AF65-F5344CB8AC3E}">
        <p14:creationId xmlns:p14="http://schemas.microsoft.com/office/powerpoint/2010/main" val="17077019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04800"/>
            <a:ext cx="8229600" cy="152400"/>
          </a:xfrm>
        </p:spPr>
        <p:txBody>
          <a:bodyPr>
            <a:normAutofit fontScale="90000"/>
          </a:bodyPr>
          <a:lstStyle/>
          <a:p>
            <a:endParaRPr lang="en-US"/>
          </a:p>
        </p:txBody>
      </p:sp>
      <p:sp>
        <p:nvSpPr>
          <p:cNvPr id="3" name="Content Placeholder 2"/>
          <p:cNvSpPr>
            <a:spLocks noGrp="1"/>
          </p:cNvSpPr>
          <p:nvPr>
            <p:ph idx="1"/>
          </p:nvPr>
        </p:nvSpPr>
        <p:spPr>
          <a:xfrm>
            <a:off x="457200" y="76200"/>
            <a:ext cx="8229600" cy="6049963"/>
          </a:xfrm>
          <a:solidFill>
            <a:srgbClr val="FFFF00"/>
          </a:solidFill>
        </p:spPr>
        <p:txBody>
          <a:bodyPr/>
          <a:lstStyle/>
          <a:p>
            <a:endParaRPr lang="en-US" dirty="0"/>
          </a:p>
          <a:p>
            <a:endParaRPr lang="en-US" dirty="0"/>
          </a:p>
          <a:p>
            <a:endParaRPr lang="en-US" dirty="0"/>
          </a:p>
          <a:p>
            <a:endParaRPr lang="en-US" dirty="0"/>
          </a:p>
          <a:p>
            <a:r>
              <a:rPr lang="en-US" sz="8800" b="1" dirty="0"/>
              <a:t>DON’T SELL!!!</a:t>
            </a:r>
          </a:p>
        </p:txBody>
      </p:sp>
    </p:spTree>
    <p:extLst>
      <p:ext uri="{BB962C8B-B14F-4D97-AF65-F5344CB8AC3E}">
        <p14:creationId xmlns:p14="http://schemas.microsoft.com/office/powerpoint/2010/main" val="23005044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28600" y="0"/>
            <a:ext cx="9525000" cy="6858000"/>
          </a:xfrm>
        </p:spPr>
      </p:pic>
    </p:spTree>
    <p:extLst>
      <p:ext uri="{BB962C8B-B14F-4D97-AF65-F5344CB8AC3E}">
        <p14:creationId xmlns:p14="http://schemas.microsoft.com/office/powerpoint/2010/main" val="2499862952"/>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b="1" dirty="0"/>
              <a:t>J.S. &amp; LUCY JONES LLC</a:t>
            </a:r>
            <a:br>
              <a:rPr lang="en-US" b="1" dirty="0"/>
            </a:br>
            <a:r>
              <a:rPr lang="en-US" b="1" dirty="0"/>
              <a:t>PURPOSE OF LLC</a:t>
            </a:r>
          </a:p>
        </p:txBody>
      </p:sp>
      <p:sp>
        <p:nvSpPr>
          <p:cNvPr id="5" name="Content Placeholder 4"/>
          <p:cNvSpPr>
            <a:spLocks noGrp="1"/>
          </p:cNvSpPr>
          <p:nvPr>
            <p:ph idx="1"/>
          </p:nvPr>
        </p:nvSpPr>
        <p:spPr>
          <a:xfrm>
            <a:off x="152400" y="1600200"/>
            <a:ext cx="8763000" cy="4525963"/>
          </a:xfrm>
          <a:solidFill>
            <a:schemeClr val="tx1"/>
          </a:solidFill>
          <a:ln>
            <a:noFill/>
          </a:ln>
        </p:spPr>
        <p:txBody>
          <a:bodyPr/>
          <a:lstStyle/>
          <a:p>
            <a:pPr algn="ctr"/>
            <a:r>
              <a:rPr lang="en-US" b="1" dirty="0">
                <a:solidFill>
                  <a:srgbClr val="FF0000"/>
                </a:solidFill>
              </a:rPr>
              <a:t>PURPOSE OF THE LLC</a:t>
            </a:r>
          </a:p>
          <a:p>
            <a:endParaRPr lang="en-US" b="1" dirty="0">
              <a:solidFill>
                <a:srgbClr val="FF0000"/>
              </a:solidFill>
            </a:endParaRPr>
          </a:p>
          <a:p>
            <a:r>
              <a:rPr lang="en-US" b="1" dirty="0">
                <a:solidFill>
                  <a:srgbClr val="FF0000"/>
                </a:solidFill>
              </a:rPr>
              <a:t>THIS COMPANY WAS EST. IN MAY OF 2011 AND IS PERMITTED BY THE STATE OF AR. TO PURCHASE, HOLD, MANAGE, CONTROL, BUY &amp;  SELL &amp; TRADE AGRICULTURE LAND, SUBJECT TO BOARD APPROVAL, &amp; ANY OTHER PURPOSES NOT CONTRARY TO LAW.  </a:t>
            </a:r>
          </a:p>
        </p:txBody>
      </p:sp>
    </p:spTree>
    <p:extLst>
      <p:ext uri="{BB962C8B-B14F-4D97-AF65-F5344CB8AC3E}">
        <p14:creationId xmlns:p14="http://schemas.microsoft.com/office/powerpoint/2010/main" val="1171394910"/>
      </p:ext>
    </p:extLst>
  </p:cSld>
  <p:clrMapOvr>
    <a:masterClrMapping/>
  </p:clrMapOvr>
  <p:transition spd="slow">
    <p:randomBar dir="vert"/>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FFFF00"/>
          </a:solidFill>
        </p:spPr>
        <p:txBody>
          <a:bodyPr>
            <a:normAutofit fontScale="90000"/>
          </a:bodyPr>
          <a:lstStyle/>
          <a:p>
            <a:r>
              <a:rPr lang="en-US" b="1" dirty="0"/>
              <a:t>J.S. &amp; LUCY JONES LLC</a:t>
            </a:r>
            <a:br>
              <a:rPr lang="en-US" b="1" dirty="0"/>
            </a:br>
            <a:r>
              <a:rPr lang="en-US" b="1" dirty="0"/>
              <a:t>GEN, INFO ABOUT LLC</a:t>
            </a:r>
            <a:endParaRPr lang="en-US" dirty="0"/>
          </a:p>
        </p:txBody>
      </p:sp>
      <p:sp>
        <p:nvSpPr>
          <p:cNvPr id="3" name="Content Placeholder 2"/>
          <p:cNvSpPr>
            <a:spLocks noGrp="1"/>
          </p:cNvSpPr>
          <p:nvPr>
            <p:ph idx="1"/>
          </p:nvPr>
        </p:nvSpPr>
        <p:spPr>
          <a:xfrm>
            <a:off x="0" y="1600200"/>
            <a:ext cx="9144000" cy="5029200"/>
          </a:xfrm>
        </p:spPr>
        <p:txBody>
          <a:bodyPr/>
          <a:lstStyle/>
          <a:p>
            <a:r>
              <a:rPr lang="en-US" b="1" dirty="0"/>
              <a:t>LLC EST. IN MAY OF 2011</a:t>
            </a:r>
          </a:p>
          <a:p>
            <a:r>
              <a:rPr lang="en-US" b="1" dirty="0"/>
              <a:t>FILE # WITH AR SECY. OF STATE IS: 800199101</a:t>
            </a:r>
          </a:p>
          <a:p>
            <a:r>
              <a:rPr lang="en-US" b="1" dirty="0"/>
              <a:t>CORPORATE TAX RATE IN 2011 WAS:  15%</a:t>
            </a:r>
          </a:p>
          <a:p>
            <a:r>
              <a:rPr lang="en-US" b="1" dirty="0"/>
              <a:t>CORPORATE TAXES DUE ON OR BEFORE 3/15 OF EA. YR.</a:t>
            </a:r>
          </a:p>
          <a:p>
            <a:r>
              <a:rPr lang="en-US" b="1" dirty="0"/>
              <a:t>MUST PAY AR. $150.00 FRANCHISE FEE EA. YR.</a:t>
            </a:r>
          </a:p>
          <a:p>
            <a:r>
              <a:rPr lang="en-US" b="1" dirty="0"/>
              <a:t>MEMBERS WHO SIGNED DEEDS FILED IN LONOKE COUNTY ON OCT. 25</a:t>
            </a:r>
            <a:r>
              <a:rPr lang="en-US" b="1" baseline="30000" dirty="0"/>
              <a:t>TH</a:t>
            </a:r>
            <a:r>
              <a:rPr lang="en-US" b="1" dirty="0"/>
              <a:t> , 2011.</a:t>
            </a:r>
          </a:p>
        </p:txBody>
      </p:sp>
    </p:spTree>
    <p:extLst>
      <p:ext uri="{BB962C8B-B14F-4D97-AF65-F5344CB8AC3E}">
        <p14:creationId xmlns:p14="http://schemas.microsoft.com/office/powerpoint/2010/main" val="3815381472"/>
      </p:ext>
    </p:extLst>
  </p:cSld>
  <p:clrMapOvr>
    <a:masterClrMapping/>
  </p:clrMapOvr>
  <p:transition spd="slow">
    <p:wip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524000"/>
          </a:xfrm>
          <a:solidFill>
            <a:srgbClr val="FFFF00"/>
          </a:solidFill>
        </p:spPr>
        <p:txBody>
          <a:bodyPr>
            <a:normAutofit fontScale="90000"/>
          </a:bodyPr>
          <a:lstStyle/>
          <a:p>
            <a:r>
              <a:rPr lang="en-US" sz="4000" b="1" dirty="0">
                <a:solidFill>
                  <a:prstClr val="black"/>
                </a:solidFill>
              </a:rPr>
              <a:t>J.S. &amp; LUCY JONES LLC</a:t>
            </a:r>
            <a:br>
              <a:rPr lang="en-US" sz="4000" b="1" dirty="0">
                <a:solidFill>
                  <a:prstClr val="black"/>
                </a:solidFill>
              </a:rPr>
            </a:br>
            <a:r>
              <a:rPr lang="en-US" sz="4000" b="1" dirty="0">
                <a:solidFill>
                  <a:prstClr val="black"/>
                </a:solidFill>
              </a:rPr>
              <a:t>“STATUS OF THE JONES ESTATE BEFORE THE LLC WAS EST.”</a:t>
            </a:r>
            <a:endParaRPr lang="en-US" b="1" dirty="0"/>
          </a:p>
        </p:txBody>
      </p:sp>
      <p:sp>
        <p:nvSpPr>
          <p:cNvPr id="3" name="Content Placeholder 2"/>
          <p:cNvSpPr>
            <a:spLocks noGrp="1"/>
          </p:cNvSpPr>
          <p:nvPr>
            <p:ph idx="1"/>
          </p:nvPr>
        </p:nvSpPr>
        <p:spPr>
          <a:solidFill>
            <a:schemeClr val="tx1"/>
          </a:solidFill>
        </p:spPr>
        <p:txBody>
          <a:bodyPr/>
          <a:lstStyle/>
          <a:p>
            <a:r>
              <a:rPr lang="en-US" b="1" dirty="0">
                <a:solidFill>
                  <a:srgbClr val="FFFF00"/>
                </a:solidFill>
              </a:rPr>
              <a:t>LAND IN LEGAL LIMBO STATUS (3 LAWYERS)</a:t>
            </a:r>
          </a:p>
          <a:p>
            <a:r>
              <a:rPr lang="en-US" b="1" dirty="0"/>
              <a:t>)</a:t>
            </a:r>
          </a:p>
          <a:p>
            <a:r>
              <a:rPr lang="en-US" b="1" dirty="0">
                <a:solidFill>
                  <a:srgbClr val="00B0F0"/>
                </a:solidFill>
              </a:rPr>
              <a:t>NO “LEGAL” FAMILY MEMBER OWNERSHIP</a:t>
            </a:r>
          </a:p>
          <a:p>
            <a:pPr marL="0" indent="0">
              <a:buNone/>
            </a:pPr>
            <a:endParaRPr lang="en-US" b="1" dirty="0">
              <a:solidFill>
                <a:srgbClr val="00B0F0"/>
              </a:solidFill>
            </a:endParaRPr>
          </a:p>
          <a:p>
            <a:r>
              <a:rPr lang="en-US" b="1" dirty="0">
                <a:solidFill>
                  <a:srgbClr val="FF0000"/>
                </a:solidFill>
              </a:rPr>
              <a:t>NO WAY TO MAKE LEGAL DECISIONS ABOUT THE LAND.</a:t>
            </a:r>
          </a:p>
          <a:p>
            <a:endParaRPr lang="en-US" dirty="0"/>
          </a:p>
        </p:txBody>
      </p:sp>
    </p:spTree>
    <p:extLst>
      <p:ext uri="{BB962C8B-B14F-4D97-AF65-F5344CB8AC3E}">
        <p14:creationId xmlns:p14="http://schemas.microsoft.com/office/powerpoint/2010/main" val="4184648864"/>
      </p:ext>
    </p:extLst>
  </p:cSld>
  <p:clrMapOvr>
    <a:masterClrMapping/>
  </p:clrMapOvr>
  <p:transition spd="slow">
    <p:push dir="u"/>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92D050"/>
          </a:solidFill>
        </p:spPr>
        <p:txBody>
          <a:bodyPr>
            <a:normAutofit fontScale="90000"/>
          </a:bodyPr>
          <a:lstStyle/>
          <a:p>
            <a:r>
              <a:rPr lang="en-US" sz="4000" b="1" dirty="0">
                <a:solidFill>
                  <a:prstClr val="black"/>
                </a:solidFill>
              </a:rPr>
              <a:t>J. S. &amp; LUCY JONES LLC</a:t>
            </a:r>
            <a:br>
              <a:rPr lang="en-US" sz="4000" b="1" dirty="0">
                <a:solidFill>
                  <a:prstClr val="black"/>
                </a:solidFill>
              </a:rPr>
            </a:br>
            <a:endParaRPr lang="en-US" b="1" dirty="0"/>
          </a:p>
        </p:txBody>
      </p:sp>
      <p:sp>
        <p:nvSpPr>
          <p:cNvPr id="3" name="Content Placeholder 2"/>
          <p:cNvSpPr>
            <a:spLocks noGrp="1"/>
          </p:cNvSpPr>
          <p:nvPr>
            <p:ph idx="1"/>
          </p:nvPr>
        </p:nvSpPr>
        <p:spPr/>
        <p:txBody>
          <a:bodyPr>
            <a:normAutofit/>
          </a:bodyPr>
          <a:lstStyle/>
          <a:p>
            <a:pPr algn="ctr"/>
            <a:r>
              <a:rPr lang="en-US" sz="9600" b="1" dirty="0"/>
              <a:t>THE LLC CHANGED ALL OF THAT.</a:t>
            </a:r>
          </a:p>
        </p:txBody>
      </p:sp>
    </p:spTree>
    <p:extLst>
      <p:ext uri="{BB962C8B-B14F-4D97-AF65-F5344CB8AC3E}">
        <p14:creationId xmlns:p14="http://schemas.microsoft.com/office/powerpoint/2010/main" val="565210535"/>
      </p:ext>
    </p:extLst>
  </p:cSld>
  <p:clrMapOvr>
    <a:masterClrMapping/>
  </p:clrMapOvr>
  <p:transition spd="slow">
    <p:push dir="u"/>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581</TotalTime>
  <Words>1325</Words>
  <Application>Microsoft Office PowerPoint</Application>
  <PresentationFormat>On-screen Show (4:3)</PresentationFormat>
  <Paragraphs>107</Paragraphs>
  <Slides>24</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24</vt:i4>
      </vt:variant>
    </vt:vector>
  </HeadingPairs>
  <TitlesOfParts>
    <vt:vector size="27" baseType="lpstr">
      <vt:lpstr>Arial</vt:lpstr>
      <vt:lpstr>Calibri</vt:lpstr>
      <vt:lpstr>Office Theme</vt:lpstr>
      <vt:lpstr>THE J. S. &amp; LUCY JONES  LIMITED LIABILITY COMPANY </vt:lpstr>
      <vt:lpstr>A FAMILY OWNED BUSINESS</vt:lpstr>
      <vt:lpstr>PowerPoint Presentation</vt:lpstr>
      <vt:lpstr>PowerPoint Presentation</vt:lpstr>
      <vt:lpstr>PowerPoint Presentation</vt:lpstr>
      <vt:lpstr>J.S. &amp; LUCY JONES LLC PURPOSE OF LLC</vt:lpstr>
      <vt:lpstr>J.S. &amp; LUCY JONES LLC GEN, INFO ABOUT LLC</vt:lpstr>
      <vt:lpstr>J.S. &amp; LUCY JONES LLC “STATUS OF THE JONES ESTATE BEFORE THE LLC WAS EST.”</vt:lpstr>
      <vt:lpstr>J. S. &amp; LUCY JONES LLC </vt:lpstr>
      <vt:lpstr>J.S. &amp; LUCY JONES LLC “SOME BENEFITS OF EST. THE LLC”</vt:lpstr>
      <vt:lpstr>J. S. AND LUCY JONES LLC</vt:lpstr>
      <vt:lpstr>J.S. &amp; LUCY JONES LLC OFFICERS</vt:lpstr>
      <vt:lpstr>J.S. &amp; LUCY JONES LLC REPRESENTATIVES</vt:lpstr>
      <vt:lpstr>J.S. &amp; LUCY JONES LLC PRESIDENT’S AUTHORITY</vt:lpstr>
      <vt:lpstr>J.S. &amp; LUCY JONES LLC PRESIDENT’S AUTHORITY</vt:lpstr>
      <vt:lpstr>J.S. &amp; LUCY JONES LLC VOTING</vt:lpstr>
      <vt:lpstr>J.S. &amp; LUCY JONES LLC VOTING</vt:lpstr>
      <vt:lpstr>J.S. &amp; LUCY JONES LLC VOTING</vt:lpstr>
      <vt:lpstr>J.S. &amp; LUCY JONES LLC FUNDS</vt:lpstr>
      <vt:lpstr>J.S. &amp; LUCY JONES LLC BYLAW CHANGES</vt:lpstr>
      <vt:lpstr>AMENDMENTS TO J. S. &amp; LUCY JONES LLC BYLAWS</vt:lpstr>
      <vt:lpstr>AMENDMENTS TO J. S. &amp; LUCY JONES LLC BYLAWS</vt:lpstr>
      <vt:lpstr>AMENDMENTS TO J. S. &amp; LUCY JONES LLC BYLAWS</vt:lpstr>
      <vt:lpstr>J.S. &amp; LUCY JONES LLC BYLAW CHANGES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J.S. &amp; LUCY JONES LLC</dc:title>
  <dc:creator>John  Turner</dc:creator>
  <cp:lastModifiedBy>John Turner</cp:lastModifiedBy>
  <cp:revision>47</cp:revision>
  <cp:lastPrinted>2011-11-07T23:50:12Z</cp:lastPrinted>
  <dcterms:created xsi:type="dcterms:W3CDTF">2011-11-04T20:19:17Z</dcterms:created>
  <dcterms:modified xsi:type="dcterms:W3CDTF">2020-06-16T19:21:59Z</dcterms:modified>
</cp:coreProperties>
</file>